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p:scale>
          <a:sx n="90" d="100"/>
          <a:sy n="90" d="100"/>
        </p:scale>
        <p:origin x="96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776004-C4D3-44EE-B3FE-D45A20EDFBAD}" type="datetimeFigureOut">
              <a:rPr lang="en-CA" smtClean="0"/>
              <a:t>2017-05-04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410692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76004-C4D3-44EE-B3FE-D45A20EDFBAD}" type="datetimeFigureOut">
              <a:rPr lang="en-CA" smtClean="0"/>
              <a:t>2017-05-04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18538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76004-C4D3-44EE-B3FE-D45A20EDFBAD}" type="datetimeFigureOut">
              <a:rPr lang="en-CA" smtClean="0"/>
              <a:t>2017-05-04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263542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76004-C4D3-44EE-B3FE-D45A20EDFBAD}" type="datetimeFigureOut">
              <a:rPr lang="en-CA" smtClean="0"/>
              <a:t>2017-05-04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39374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776004-C4D3-44EE-B3FE-D45A20EDFBAD}" type="datetimeFigureOut">
              <a:rPr lang="en-CA" smtClean="0"/>
              <a:t>2017-05-04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45298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776004-C4D3-44EE-B3FE-D45A20EDFBAD}" type="datetimeFigureOut">
              <a:rPr lang="en-CA" smtClean="0"/>
              <a:t>2017-05-04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161760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776004-C4D3-44EE-B3FE-D45A20EDFBAD}" type="datetimeFigureOut">
              <a:rPr lang="en-CA" smtClean="0"/>
              <a:t>2017-05-04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305037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76004-C4D3-44EE-B3FE-D45A20EDFBAD}" type="datetimeFigureOut">
              <a:rPr lang="en-CA" smtClean="0"/>
              <a:t>2017-05-04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68462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76004-C4D3-44EE-B3FE-D45A20EDFBAD}" type="datetimeFigureOut">
              <a:rPr lang="en-CA" smtClean="0"/>
              <a:t>2017-05-04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90958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776004-C4D3-44EE-B3FE-D45A20EDFBAD}" type="datetimeFigureOut">
              <a:rPr lang="en-CA" smtClean="0"/>
              <a:t>2017-05-04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423327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776004-C4D3-44EE-B3FE-D45A20EDFBAD}" type="datetimeFigureOut">
              <a:rPr lang="en-CA" smtClean="0"/>
              <a:t>2017-05-04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0C9A45-C587-4E46-B7F4-E97873A53D3C}" type="slidenum">
              <a:rPr lang="en-CA" smtClean="0"/>
              <a:t>‹#›</a:t>
            </a:fld>
            <a:endParaRPr lang="en-CA"/>
          </a:p>
        </p:txBody>
      </p:sp>
    </p:spTree>
    <p:extLst>
      <p:ext uri="{BB962C8B-B14F-4D97-AF65-F5344CB8AC3E}">
        <p14:creationId xmlns:p14="http://schemas.microsoft.com/office/powerpoint/2010/main" val="393443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4776004-C4D3-44EE-B3FE-D45A20EDFBAD}" type="datetimeFigureOut">
              <a:rPr lang="en-CA" smtClean="0"/>
              <a:t>2017-05-04</a:t>
            </a:fld>
            <a:endParaRPr lang="en-CA"/>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E0C9A45-C587-4E46-B7F4-E97873A53D3C}" type="slidenum">
              <a:rPr lang="en-CA" smtClean="0"/>
              <a:t>‹#›</a:t>
            </a:fld>
            <a:endParaRPr lang="en-CA"/>
          </a:p>
        </p:txBody>
      </p:sp>
    </p:spTree>
    <p:extLst>
      <p:ext uri="{BB962C8B-B14F-4D97-AF65-F5344CB8AC3E}">
        <p14:creationId xmlns:p14="http://schemas.microsoft.com/office/powerpoint/2010/main" val="3934161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08785" y="138595"/>
            <a:ext cx="4941738"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All children born in Manitoba between April 1, 1998 and March 31, 2011 of families where oldest child was born in Manitoba between April 1, 1998 and March 31, 2011 (72,900 mothers, 132,663 children)</a:t>
            </a:r>
          </a:p>
        </p:txBody>
      </p:sp>
      <p:sp>
        <p:nvSpPr>
          <p:cNvPr id="8" name="TextBox 7"/>
          <p:cNvSpPr txBox="1"/>
          <p:nvPr/>
        </p:nvSpPr>
        <p:spPr>
          <a:xfrm>
            <a:off x="1017814" y="538704"/>
            <a:ext cx="4632709" cy="21544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No child was taken into care before age 18 (68,148 mothers, 120,854 children)</a:t>
            </a:r>
          </a:p>
        </p:txBody>
      </p:sp>
      <p:sp>
        <p:nvSpPr>
          <p:cNvPr id="9" name="TextBox 8"/>
          <p:cNvSpPr txBox="1"/>
          <p:nvPr/>
        </p:nvSpPr>
        <p:spPr>
          <a:xfrm>
            <a:off x="708784" y="811729"/>
            <a:ext cx="2394902"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At least one child in family was taken into care before age 18 (4,752 mothers, 11,809 children)</a:t>
            </a:r>
          </a:p>
        </p:txBody>
      </p:sp>
      <p:sp>
        <p:nvSpPr>
          <p:cNvPr id="10" name="TextBox 9"/>
          <p:cNvSpPr txBox="1"/>
          <p:nvPr/>
        </p:nvSpPr>
        <p:spPr>
          <a:xfrm>
            <a:off x="718482" y="1600630"/>
            <a:ext cx="2385204"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Child was taken into care (4,752 mothers, </a:t>
            </a:r>
          </a:p>
          <a:p>
            <a:pPr algn="ctr"/>
            <a:r>
              <a:rPr lang="en-CA" sz="800" dirty="0">
                <a:latin typeface="Arial" panose="020B0604020202020204" pitchFamily="34" charset="0"/>
                <a:cs typeface="Arial" panose="020B0604020202020204" pitchFamily="34" charset="0"/>
              </a:rPr>
              <a:t>9,246 children)</a:t>
            </a:r>
          </a:p>
        </p:txBody>
      </p:sp>
      <p:sp>
        <p:nvSpPr>
          <p:cNvPr id="11" name="TextBox 10"/>
          <p:cNvSpPr txBox="1"/>
          <p:nvPr/>
        </p:nvSpPr>
        <p:spPr>
          <a:xfrm>
            <a:off x="708783" y="2375493"/>
            <a:ext cx="2394903"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First incident of a child being taken into care for mother (4,752 mothers, 4,752 children)</a:t>
            </a:r>
          </a:p>
        </p:txBody>
      </p:sp>
      <p:sp>
        <p:nvSpPr>
          <p:cNvPr id="12" name="TextBox 11"/>
          <p:cNvSpPr txBox="1"/>
          <p:nvPr/>
        </p:nvSpPr>
        <p:spPr>
          <a:xfrm>
            <a:off x="718482" y="3154732"/>
            <a:ext cx="2385204"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Child was taken into care after age 2 </a:t>
            </a:r>
          </a:p>
          <a:p>
            <a:pPr algn="ctr"/>
            <a:r>
              <a:rPr lang="en-CA" sz="800" dirty="0">
                <a:latin typeface="Arial" panose="020B0604020202020204" pitchFamily="34" charset="0"/>
                <a:cs typeface="Arial" panose="020B0604020202020204" pitchFamily="34" charset="0"/>
              </a:rPr>
              <a:t>(2,633 mothers, 2,633 children)</a:t>
            </a:r>
          </a:p>
        </p:txBody>
      </p:sp>
      <p:sp>
        <p:nvSpPr>
          <p:cNvPr id="13" name="TextBox 12"/>
          <p:cNvSpPr txBox="1"/>
          <p:nvPr/>
        </p:nvSpPr>
        <p:spPr>
          <a:xfrm>
            <a:off x="1017813" y="3547658"/>
            <a:ext cx="2085873" cy="1569660"/>
          </a:xfrm>
          <a:prstGeom prst="rect">
            <a:avLst/>
          </a:prstGeom>
          <a:noFill/>
          <a:ln>
            <a:solidFill>
              <a:schemeClr val="tx1"/>
            </a:solidFill>
          </a:ln>
        </p:spPr>
        <p:txBody>
          <a:bodyPr wrap="square" rtlCol="0">
            <a:spAutoFit/>
          </a:bodyPr>
          <a:lstStyle/>
          <a:p>
            <a:r>
              <a:rPr lang="en-CA" sz="800" dirty="0">
                <a:latin typeface="Arial" panose="020B0604020202020204" pitchFamily="34" charset="0"/>
                <a:cs typeface="Arial" panose="020B0604020202020204" pitchFamily="34" charset="0"/>
              </a:rPr>
              <a:t>Exclusions</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Mother did not live in Manitoba from 2 years before to 2 years after child was taken into care (n = 774)</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Child did not live in Manitoba from 2 years before to 2 years after they were taken into care (n = 770)</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Child taken into care after March 31, 2013 (n = 669)</a:t>
            </a:r>
          </a:p>
          <a:p>
            <a:pPr marL="125413" indent="-125413"/>
            <a:r>
              <a:rPr lang="en-CA" sz="800" dirty="0">
                <a:latin typeface="Arial" panose="020B0604020202020204" pitchFamily="34" charset="0"/>
                <a:cs typeface="Arial" panose="020B0604020202020204" pitchFamily="34" charset="0"/>
              </a:rPr>
              <a:t>Missing Data</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Mother’s birthdate (n = 0)</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Neighborhood at birth of child (n = 10)</a:t>
            </a:r>
          </a:p>
        </p:txBody>
      </p:sp>
      <p:sp>
        <p:nvSpPr>
          <p:cNvPr id="14" name="TextBox 13"/>
          <p:cNvSpPr txBox="1"/>
          <p:nvPr/>
        </p:nvSpPr>
        <p:spPr>
          <a:xfrm>
            <a:off x="1022047" y="1204722"/>
            <a:ext cx="2085873"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Child was not taken into care </a:t>
            </a:r>
          </a:p>
          <a:p>
            <a:pPr algn="ctr"/>
            <a:r>
              <a:rPr lang="en-CA" sz="800" dirty="0">
                <a:latin typeface="Arial" panose="020B0604020202020204" pitchFamily="34" charset="0"/>
                <a:cs typeface="Arial" panose="020B0604020202020204" pitchFamily="34" charset="0"/>
              </a:rPr>
              <a:t>(2,563 children)</a:t>
            </a:r>
          </a:p>
        </p:txBody>
      </p:sp>
      <p:sp>
        <p:nvSpPr>
          <p:cNvPr id="15" name="TextBox 14"/>
          <p:cNvSpPr txBox="1"/>
          <p:nvPr/>
        </p:nvSpPr>
        <p:spPr>
          <a:xfrm>
            <a:off x="1011251" y="1987334"/>
            <a:ext cx="2092435"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Not the first child to be taken into care in the family (4,494 children)</a:t>
            </a:r>
          </a:p>
        </p:txBody>
      </p:sp>
      <p:sp>
        <p:nvSpPr>
          <p:cNvPr id="16" name="TextBox 15"/>
          <p:cNvSpPr txBox="1"/>
          <p:nvPr/>
        </p:nvSpPr>
        <p:spPr>
          <a:xfrm>
            <a:off x="1017813" y="2761806"/>
            <a:ext cx="2085873"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Child was taken into care before age 2 (2,119 children)</a:t>
            </a:r>
          </a:p>
        </p:txBody>
      </p:sp>
      <p:sp>
        <p:nvSpPr>
          <p:cNvPr id="17" name="TextBox 16"/>
          <p:cNvSpPr txBox="1"/>
          <p:nvPr/>
        </p:nvSpPr>
        <p:spPr>
          <a:xfrm>
            <a:off x="708785" y="5169233"/>
            <a:ext cx="2394901"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No missing data or exclusions (1,796 mothers,  1,796 index children)</a:t>
            </a:r>
          </a:p>
        </p:txBody>
      </p:sp>
      <p:sp>
        <p:nvSpPr>
          <p:cNvPr id="18" name="TextBox 17"/>
          <p:cNvSpPr txBox="1"/>
          <p:nvPr/>
        </p:nvSpPr>
        <p:spPr>
          <a:xfrm>
            <a:off x="1017813" y="5552565"/>
            <a:ext cx="2085873"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Does not have a match in Group 2 </a:t>
            </a:r>
          </a:p>
          <a:p>
            <a:pPr algn="ctr"/>
            <a:r>
              <a:rPr lang="en-CA" sz="800" dirty="0">
                <a:latin typeface="Arial" panose="020B0604020202020204" pitchFamily="34" charset="0"/>
                <a:cs typeface="Arial" panose="020B0604020202020204" pitchFamily="34" charset="0"/>
              </a:rPr>
              <a:t>(n = 205)</a:t>
            </a:r>
          </a:p>
        </p:txBody>
      </p:sp>
      <p:sp>
        <p:nvSpPr>
          <p:cNvPr id="19" name="TextBox 18"/>
          <p:cNvSpPr txBox="1"/>
          <p:nvPr/>
        </p:nvSpPr>
        <p:spPr>
          <a:xfrm>
            <a:off x="718482" y="5935897"/>
            <a:ext cx="2394902"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Has a 1:1 match in Group 2 (1,591 mothers, 1,591 index children)</a:t>
            </a:r>
          </a:p>
        </p:txBody>
      </p:sp>
      <p:sp>
        <p:nvSpPr>
          <p:cNvPr id="20" name="TextBox 19"/>
          <p:cNvSpPr txBox="1"/>
          <p:nvPr/>
        </p:nvSpPr>
        <p:spPr>
          <a:xfrm>
            <a:off x="3152857" y="810981"/>
            <a:ext cx="2230966" cy="461665"/>
          </a:xfrm>
          <a:prstGeom prst="rect">
            <a:avLst/>
          </a:prstGeom>
          <a:noFill/>
          <a:ln>
            <a:solidFill>
              <a:schemeClr val="tx1"/>
            </a:solidFill>
          </a:ln>
        </p:spPr>
        <p:txBody>
          <a:bodyPr wrap="square" rtlCol="0">
            <a:spAutoFit/>
          </a:bodyPr>
          <a:lstStyle/>
          <a:p>
            <a:r>
              <a:rPr lang="en-CA" sz="800" dirty="0">
                <a:latin typeface="Arial" panose="020B0604020202020204" pitchFamily="34" charset="0"/>
                <a:cs typeface="Arial" panose="020B0604020202020204" pitchFamily="34" charset="0"/>
              </a:rPr>
              <a:t>Missing Data</a:t>
            </a:r>
          </a:p>
          <a:p>
            <a:pPr marL="92075" indent="-92075">
              <a:buFont typeface="Arial" panose="020B0604020202020204" pitchFamily="34" charset="0"/>
              <a:buChar char="•"/>
            </a:pPr>
            <a:r>
              <a:rPr lang="en-CA" sz="800" dirty="0">
                <a:latin typeface="Arial" panose="020B0604020202020204" pitchFamily="34" charset="0"/>
                <a:cs typeface="Arial" panose="020B0604020202020204" pitchFamily="34" charset="0"/>
              </a:rPr>
              <a:t>Mother’s birthdate (n = 68)</a:t>
            </a:r>
          </a:p>
          <a:p>
            <a:pPr marL="92075" indent="-92075">
              <a:buFont typeface="Arial" panose="020B0604020202020204" pitchFamily="34" charset="0"/>
              <a:buChar char="•"/>
            </a:pPr>
            <a:r>
              <a:rPr lang="en-CA" sz="800" dirty="0">
                <a:latin typeface="Arial" panose="020B0604020202020204" pitchFamily="34" charset="0"/>
                <a:cs typeface="Arial" panose="020B0604020202020204" pitchFamily="34" charset="0"/>
              </a:rPr>
              <a:t>Neighborhood at birth of child (n = 859)</a:t>
            </a:r>
          </a:p>
        </p:txBody>
      </p:sp>
      <p:sp>
        <p:nvSpPr>
          <p:cNvPr id="21" name="TextBox 20"/>
          <p:cNvSpPr txBox="1"/>
          <p:nvPr/>
        </p:nvSpPr>
        <p:spPr>
          <a:xfrm>
            <a:off x="3152857" y="1318813"/>
            <a:ext cx="2497665"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No missing data or exclusions (67,614 mothers; 119,993 children)</a:t>
            </a:r>
          </a:p>
        </p:txBody>
      </p:sp>
      <p:sp>
        <p:nvSpPr>
          <p:cNvPr id="22" name="TextBox 21"/>
          <p:cNvSpPr txBox="1"/>
          <p:nvPr/>
        </p:nvSpPr>
        <p:spPr>
          <a:xfrm>
            <a:off x="3152858" y="1785163"/>
            <a:ext cx="2497664"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Randomly select one child per family as index child (67,614 mothers, 67,614 children)</a:t>
            </a:r>
          </a:p>
        </p:txBody>
      </p:sp>
      <p:sp>
        <p:nvSpPr>
          <p:cNvPr id="23" name="TextBox 22"/>
          <p:cNvSpPr txBox="1"/>
          <p:nvPr/>
        </p:nvSpPr>
        <p:spPr>
          <a:xfrm>
            <a:off x="3152858" y="2238573"/>
            <a:ext cx="2497664"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Up to 3:1 match with Mother/Index child in Group 1 (4,408 mothers, 4,408 children)</a:t>
            </a:r>
          </a:p>
        </p:txBody>
      </p:sp>
      <p:sp>
        <p:nvSpPr>
          <p:cNvPr id="24" name="TextBox 23"/>
          <p:cNvSpPr txBox="1"/>
          <p:nvPr/>
        </p:nvSpPr>
        <p:spPr>
          <a:xfrm>
            <a:off x="3152857" y="2634033"/>
            <a:ext cx="2230966" cy="1077218"/>
          </a:xfrm>
          <a:prstGeom prst="rect">
            <a:avLst/>
          </a:prstGeom>
          <a:noFill/>
          <a:ln>
            <a:solidFill>
              <a:schemeClr val="tx1"/>
            </a:solidFill>
          </a:ln>
        </p:spPr>
        <p:txBody>
          <a:bodyPr wrap="square" rtlCol="0">
            <a:spAutoFit/>
          </a:bodyPr>
          <a:lstStyle/>
          <a:p>
            <a:r>
              <a:rPr lang="en-CA" sz="800" dirty="0">
                <a:latin typeface="Arial" panose="020B0604020202020204" pitchFamily="34" charset="0"/>
                <a:cs typeface="Arial" panose="020B0604020202020204" pitchFamily="34" charset="0"/>
              </a:rPr>
              <a:t>Exclusions</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Mother did not live in Manitoba from 2 years before to 2 years after the index date (n = 708)</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Child did not live in Manitoba from 2 years before to 2 years after the index date </a:t>
            </a:r>
          </a:p>
          <a:p>
            <a:pPr marL="179388" indent="-92075"/>
            <a:r>
              <a:rPr lang="en-CA" sz="800" dirty="0">
                <a:latin typeface="Arial" panose="020B0604020202020204" pitchFamily="34" charset="0"/>
                <a:cs typeface="Arial" panose="020B0604020202020204" pitchFamily="34" charset="0"/>
              </a:rPr>
              <a:t>(n = 758)</a:t>
            </a:r>
          </a:p>
          <a:p>
            <a:pPr marL="125413" indent="-125413">
              <a:buFont typeface="Arial" panose="020B0604020202020204" pitchFamily="34" charset="0"/>
              <a:buChar char="•"/>
            </a:pPr>
            <a:r>
              <a:rPr lang="en-CA" sz="800" dirty="0">
                <a:latin typeface="Arial" panose="020B0604020202020204" pitchFamily="34" charset="0"/>
                <a:cs typeface="Arial" panose="020B0604020202020204" pitchFamily="34" charset="0"/>
              </a:rPr>
              <a:t>Index date after March 31, 2013 (n = 149)</a:t>
            </a:r>
          </a:p>
        </p:txBody>
      </p:sp>
      <p:sp>
        <p:nvSpPr>
          <p:cNvPr id="25" name="TextBox 24"/>
          <p:cNvSpPr txBox="1"/>
          <p:nvPr/>
        </p:nvSpPr>
        <p:spPr>
          <a:xfrm>
            <a:off x="3152857" y="3765957"/>
            <a:ext cx="2497665"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No exclusions (3,579 mothers, 3,579 index children)</a:t>
            </a:r>
          </a:p>
        </p:txBody>
      </p:sp>
      <p:sp>
        <p:nvSpPr>
          <p:cNvPr id="26" name="TextBox 25"/>
          <p:cNvSpPr txBox="1"/>
          <p:nvPr/>
        </p:nvSpPr>
        <p:spPr>
          <a:xfrm>
            <a:off x="3152857" y="4224766"/>
            <a:ext cx="2497665" cy="338554"/>
          </a:xfrm>
          <a:prstGeom prst="rect">
            <a:avLst/>
          </a:prstGeom>
          <a:noFill/>
          <a:ln>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Randomly select one match for each mother in Group 1 (1,591 mothers, 1,591 index children)</a:t>
            </a:r>
          </a:p>
        </p:txBody>
      </p:sp>
      <p:sp>
        <p:nvSpPr>
          <p:cNvPr id="27" name="TextBox 26"/>
          <p:cNvSpPr txBox="1"/>
          <p:nvPr/>
        </p:nvSpPr>
        <p:spPr>
          <a:xfrm>
            <a:off x="3152857" y="4683575"/>
            <a:ext cx="2497665" cy="215444"/>
          </a:xfrm>
          <a:prstGeom prst="rect">
            <a:avLst/>
          </a:prstGeom>
          <a:noFill/>
          <a:ln w="19050">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Group 2</a:t>
            </a:r>
          </a:p>
        </p:txBody>
      </p:sp>
      <p:sp>
        <p:nvSpPr>
          <p:cNvPr id="28" name="TextBox 27"/>
          <p:cNvSpPr txBox="1"/>
          <p:nvPr/>
        </p:nvSpPr>
        <p:spPr>
          <a:xfrm>
            <a:off x="718482" y="6432699"/>
            <a:ext cx="2394902" cy="215444"/>
          </a:xfrm>
          <a:prstGeom prst="rect">
            <a:avLst/>
          </a:prstGeom>
          <a:noFill/>
          <a:ln w="19050">
            <a:solidFill>
              <a:schemeClr val="tx1"/>
            </a:solidFill>
          </a:ln>
        </p:spPr>
        <p:txBody>
          <a:bodyPr wrap="square" rtlCol="0">
            <a:spAutoFit/>
          </a:bodyPr>
          <a:lstStyle/>
          <a:p>
            <a:pPr algn="ctr"/>
            <a:r>
              <a:rPr lang="en-CA" sz="800" dirty="0">
                <a:latin typeface="Arial" panose="020B0604020202020204" pitchFamily="34" charset="0"/>
                <a:cs typeface="Arial" panose="020B0604020202020204" pitchFamily="34" charset="0"/>
              </a:rPr>
              <a:t>Group 1</a:t>
            </a:r>
          </a:p>
        </p:txBody>
      </p:sp>
      <p:cxnSp>
        <p:nvCxnSpPr>
          <p:cNvPr id="30" name="Straight Arrow Connector 29"/>
          <p:cNvCxnSpPr>
            <a:cxnSpLocks/>
          </p:cNvCxnSpPr>
          <p:nvPr/>
        </p:nvCxnSpPr>
        <p:spPr>
          <a:xfrm flipH="1">
            <a:off x="829733" y="471055"/>
            <a:ext cx="1540" cy="3406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p:cNvCxnSpPr>
          <p:nvPr/>
        </p:nvCxnSpPr>
        <p:spPr>
          <a:xfrm>
            <a:off x="829733" y="1144069"/>
            <a:ext cx="0" cy="4565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p:cNvCxnSpPr>
          <p:nvPr/>
        </p:nvCxnSpPr>
        <p:spPr>
          <a:xfrm>
            <a:off x="836295" y="1935113"/>
            <a:ext cx="0" cy="4403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a:off x="831638" y="2711623"/>
            <a:ext cx="4657" cy="4527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p:cNvCxnSpPr>
          <p:nvPr/>
        </p:nvCxnSpPr>
        <p:spPr>
          <a:xfrm>
            <a:off x="836295" y="3493286"/>
            <a:ext cx="0" cy="16759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p:cNvCxnSpPr>
          <p:nvPr/>
        </p:nvCxnSpPr>
        <p:spPr>
          <a:xfrm>
            <a:off x="836295" y="5507787"/>
            <a:ext cx="0" cy="4281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19" idx="2"/>
            <a:endCxn id="28" idx="0"/>
          </p:cNvCxnSpPr>
          <p:nvPr/>
        </p:nvCxnSpPr>
        <p:spPr>
          <a:xfrm>
            <a:off x="1915933" y="6274451"/>
            <a:ext cx="0" cy="1582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flipH="1">
            <a:off x="5579209" y="759481"/>
            <a:ext cx="1" cy="564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21" idx="2"/>
            <a:endCxn id="22" idx="0"/>
          </p:cNvCxnSpPr>
          <p:nvPr/>
        </p:nvCxnSpPr>
        <p:spPr>
          <a:xfrm>
            <a:off x="4401690" y="1657367"/>
            <a:ext cx="0" cy="1277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22" idx="2"/>
            <a:endCxn id="23" idx="0"/>
          </p:cNvCxnSpPr>
          <p:nvPr/>
        </p:nvCxnSpPr>
        <p:spPr>
          <a:xfrm>
            <a:off x="4401690" y="2123717"/>
            <a:ext cx="0" cy="114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cxnSpLocks/>
          </p:cNvCxnSpPr>
          <p:nvPr/>
        </p:nvCxnSpPr>
        <p:spPr>
          <a:xfrm>
            <a:off x="5579209" y="2577127"/>
            <a:ext cx="0" cy="11888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a:stCxn id="25" idx="2"/>
            <a:endCxn id="26" idx="0"/>
          </p:cNvCxnSpPr>
          <p:nvPr/>
        </p:nvCxnSpPr>
        <p:spPr>
          <a:xfrm>
            <a:off x="4401690" y="4104511"/>
            <a:ext cx="0" cy="120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a:stCxn id="26" idx="2"/>
            <a:endCxn id="27" idx="0"/>
          </p:cNvCxnSpPr>
          <p:nvPr/>
        </p:nvCxnSpPr>
        <p:spPr>
          <a:xfrm>
            <a:off x="4401690" y="4563320"/>
            <a:ext cx="0" cy="120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cxnSpLocks/>
            <a:endCxn id="24" idx="3"/>
          </p:cNvCxnSpPr>
          <p:nvPr/>
        </p:nvCxnSpPr>
        <p:spPr>
          <a:xfrm flipH="1">
            <a:off x="5383823" y="3172642"/>
            <a:ext cx="1953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cxnSpLocks/>
            <a:endCxn id="20" idx="3"/>
          </p:cNvCxnSpPr>
          <p:nvPr/>
        </p:nvCxnSpPr>
        <p:spPr>
          <a:xfrm flipH="1">
            <a:off x="5383823" y="1041812"/>
            <a:ext cx="195388"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cxnSpLocks/>
            <a:endCxn id="8" idx="1"/>
          </p:cNvCxnSpPr>
          <p:nvPr/>
        </p:nvCxnSpPr>
        <p:spPr>
          <a:xfrm>
            <a:off x="829733" y="641392"/>
            <a:ext cx="188081" cy="50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cxnSpLocks/>
            <a:endCxn id="14" idx="1"/>
          </p:cNvCxnSpPr>
          <p:nvPr/>
        </p:nvCxnSpPr>
        <p:spPr>
          <a:xfrm>
            <a:off x="829733" y="1373999"/>
            <a:ext cx="19231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cxnSpLocks/>
            <a:endCxn id="15" idx="1"/>
          </p:cNvCxnSpPr>
          <p:nvPr/>
        </p:nvCxnSpPr>
        <p:spPr>
          <a:xfrm>
            <a:off x="829733" y="2156611"/>
            <a:ext cx="1815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cxnSpLocks/>
            <a:endCxn id="16" idx="1"/>
          </p:cNvCxnSpPr>
          <p:nvPr/>
        </p:nvCxnSpPr>
        <p:spPr>
          <a:xfrm>
            <a:off x="836295" y="2931083"/>
            <a:ext cx="1815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cxnSpLocks/>
            <a:endCxn id="13" idx="1"/>
          </p:cNvCxnSpPr>
          <p:nvPr/>
        </p:nvCxnSpPr>
        <p:spPr>
          <a:xfrm>
            <a:off x="836295" y="4332488"/>
            <a:ext cx="1815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a:endCxn id="18" idx="1"/>
          </p:cNvCxnSpPr>
          <p:nvPr/>
        </p:nvCxnSpPr>
        <p:spPr>
          <a:xfrm flipV="1">
            <a:off x="836295" y="5721842"/>
            <a:ext cx="181518" cy="3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3101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438</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Wall-Wieler</dc:creator>
  <cp:lastModifiedBy>Elizabeth Wall-Wieler</cp:lastModifiedBy>
  <cp:revision>18</cp:revision>
  <dcterms:created xsi:type="dcterms:W3CDTF">2017-03-13T00:54:44Z</dcterms:created>
  <dcterms:modified xsi:type="dcterms:W3CDTF">2017-05-04T19:07:32Z</dcterms:modified>
</cp:coreProperties>
</file>